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0" autoAdjust="0"/>
    <p:restoredTop sz="93842" autoAdjust="0"/>
  </p:normalViewPr>
  <p:slideViewPr>
    <p:cSldViewPr>
      <p:cViewPr varScale="1">
        <p:scale>
          <a:sx n="42" d="100"/>
          <a:sy n="42" d="100"/>
        </p:scale>
        <p:origin x="1136" y="52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45" d="100"/>
          <a:sy n="45" d="100"/>
        </p:scale>
        <p:origin x="1228" y="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A0175-5ECD-478A-838A-7BB9503543B2}" type="datetimeFigureOut">
              <a:rPr lang="en-US" smtClean="0"/>
              <a:t>4/21/2024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F181CB-8F6F-48F1-9A6F-F382841DF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07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F181CB-8F6F-48F1-9A6F-F382841DF1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91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0" i="0">
                <a:solidFill>
                  <a:srgbClr val="163358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18287997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0" i="0">
                <a:solidFill>
                  <a:srgbClr val="163358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000" b="0" i="0">
                <a:solidFill>
                  <a:srgbClr val="163358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8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6000" y="863665"/>
            <a:ext cx="16256000" cy="22542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0" b="0" i="0">
                <a:solidFill>
                  <a:srgbClr val="163358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8287997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3299538"/>
              <a:ext cx="17448870" cy="6987460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977229" y="1485927"/>
            <a:ext cx="14133194" cy="5911850"/>
          </a:xfrm>
          <a:prstGeom prst="rect">
            <a:avLst/>
          </a:prstGeom>
        </p:spPr>
        <p:txBody>
          <a:bodyPr vert="horz" wrap="square" lIns="0" tIns="383540" rIns="0" bIns="0" rtlCol="0">
            <a:spAutoFit/>
          </a:bodyPr>
          <a:lstStyle/>
          <a:p>
            <a:pPr marL="12700" marR="5080" indent="-635" algn="ctr">
              <a:lnSpc>
                <a:spcPts val="14469"/>
              </a:lnSpc>
              <a:spcBef>
                <a:spcPts val="3020"/>
              </a:spcBef>
            </a:pPr>
            <a:r>
              <a:rPr sz="14500" spc="1220" dirty="0">
                <a:solidFill>
                  <a:srgbClr val="FFFFFF"/>
                </a:solidFill>
              </a:rPr>
              <a:t>Python </a:t>
            </a:r>
            <a:r>
              <a:rPr sz="14500" spc="1060" dirty="0">
                <a:solidFill>
                  <a:srgbClr val="FFFFFF"/>
                </a:solidFill>
              </a:rPr>
              <a:t>web </a:t>
            </a:r>
            <a:r>
              <a:rPr sz="14500" spc="1065" dirty="0">
                <a:solidFill>
                  <a:srgbClr val="FFFFFF"/>
                </a:solidFill>
              </a:rPr>
              <a:t> </a:t>
            </a:r>
            <a:r>
              <a:rPr sz="14500" spc="1440" dirty="0">
                <a:solidFill>
                  <a:srgbClr val="FFFFFF"/>
                </a:solidFill>
              </a:rPr>
              <a:t>scraping:E- </a:t>
            </a:r>
            <a:r>
              <a:rPr sz="14500" spc="1445" dirty="0">
                <a:solidFill>
                  <a:srgbClr val="FFFFFF"/>
                </a:solidFill>
              </a:rPr>
              <a:t> </a:t>
            </a:r>
            <a:r>
              <a:rPr sz="14500" spc="1375" dirty="0">
                <a:solidFill>
                  <a:srgbClr val="FFFFFF"/>
                </a:solidFill>
              </a:rPr>
              <a:t>commerce</a:t>
            </a:r>
            <a:r>
              <a:rPr sz="14500" spc="710" dirty="0">
                <a:solidFill>
                  <a:srgbClr val="FFFFFF"/>
                </a:solidFill>
              </a:rPr>
              <a:t> </a:t>
            </a:r>
            <a:r>
              <a:rPr sz="14500" spc="1430" dirty="0">
                <a:solidFill>
                  <a:srgbClr val="FFFFFF"/>
                </a:solidFill>
              </a:rPr>
              <a:t>Data</a:t>
            </a:r>
            <a:endParaRPr sz="14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63358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43054" y="0"/>
            <a:ext cx="14044944" cy="102869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016000" y="3854638"/>
            <a:ext cx="10157460" cy="4902200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>
              <a:lnSpc>
                <a:spcPts val="12000"/>
              </a:lnSpc>
              <a:spcBef>
                <a:spcPts val="2500"/>
              </a:spcBef>
            </a:pPr>
            <a:r>
              <a:rPr sz="12000" spc="1739" dirty="0">
                <a:solidFill>
                  <a:srgbClr val="FFFFFF"/>
                </a:solidFill>
              </a:rPr>
              <a:t>P</a:t>
            </a:r>
            <a:r>
              <a:rPr sz="12000" spc="1660" dirty="0">
                <a:solidFill>
                  <a:srgbClr val="FFFFFF"/>
                </a:solidFill>
              </a:rPr>
              <a:t>y</a:t>
            </a:r>
            <a:r>
              <a:rPr sz="12000" spc="-195" dirty="0">
                <a:solidFill>
                  <a:srgbClr val="FFFFFF"/>
                </a:solidFill>
              </a:rPr>
              <a:t>t</a:t>
            </a:r>
            <a:r>
              <a:rPr sz="12000" spc="1060" dirty="0">
                <a:solidFill>
                  <a:srgbClr val="FFFFFF"/>
                </a:solidFill>
              </a:rPr>
              <a:t>h</a:t>
            </a:r>
            <a:r>
              <a:rPr sz="12000" spc="750" dirty="0">
                <a:solidFill>
                  <a:srgbClr val="FFFFFF"/>
                </a:solidFill>
              </a:rPr>
              <a:t>o</a:t>
            </a:r>
            <a:r>
              <a:rPr sz="12000" spc="1060" dirty="0">
                <a:solidFill>
                  <a:srgbClr val="FFFFFF"/>
                </a:solidFill>
              </a:rPr>
              <a:t>n</a:t>
            </a:r>
            <a:r>
              <a:rPr sz="12000" spc="1110" dirty="0">
                <a:solidFill>
                  <a:srgbClr val="FFFFFF"/>
                </a:solidFill>
              </a:rPr>
              <a:t>-</a:t>
            </a:r>
            <a:r>
              <a:rPr sz="12000" spc="1240" dirty="0">
                <a:solidFill>
                  <a:srgbClr val="FFFFFF"/>
                </a:solidFill>
              </a:rPr>
              <a:t>b</a:t>
            </a:r>
            <a:r>
              <a:rPr sz="12000" spc="1450" dirty="0">
                <a:solidFill>
                  <a:srgbClr val="FFFFFF"/>
                </a:solidFill>
              </a:rPr>
              <a:t>a</a:t>
            </a:r>
            <a:r>
              <a:rPr sz="12000" spc="430" dirty="0">
                <a:solidFill>
                  <a:srgbClr val="FFFFFF"/>
                </a:solidFill>
              </a:rPr>
              <a:t>s</a:t>
            </a:r>
            <a:r>
              <a:rPr sz="12000" spc="459" dirty="0">
                <a:solidFill>
                  <a:srgbClr val="FFFFFF"/>
                </a:solidFill>
              </a:rPr>
              <a:t>e</a:t>
            </a:r>
            <a:r>
              <a:rPr sz="12000" spc="1050" dirty="0">
                <a:solidFill>
                  <a:srgbClr val="FFFFFF"/>
                </a:solidFill>
              </a:rPr>
              <a:t>d  </a:t>
            </a:r>
            <a:r>
              <a:rPr sz="12000" spc="1120" dirty="0">
                <a:solidFill>
                  <a:srgbClr val="FFFFFF"/>
                </a:solidFill>
              </a:rPr>
              <a:t>Product </a:t>
            </a:r>
            <a:r>
              <a:rPr sz="12000" spc="1125" dirty="0">
                <a:solidFill>
                  <a:srgbClr val="FFFFFF"/>
                </a:solidFill>
              </a:rPr>
              <a:t> </a:t>
            </a:r>
            <a:r>
              <a:rPr sz="12000" spc="1330" dirty="0">
                <a:solidFill>
                  <a:srgbClr val="FFFFFF"/>
                </a:solidFill>
              </a:rPr>
              <a:t>Scraping</a:t>
            </a:r>
            <a:endParaRPr sz="1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" y="0"/>
            <a:ext cx="18287997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16000" y="806450"/>
            <a:ext cx="12234545" cy="6426200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>
              <a:lnSpc>
                <a:spcPts val="12000"/>
              </a:lnSpc>
              <a:spcBef>
                <a:spcPts val="2500"/>
              </a:spcBef>
            </a:pPr>
            <a:r>
              <a:rPr sz="12000" spc="565" dirty="0">
                <a:solidFill>
                  <a:srgbClr val="FFFFFF"/>
                </a:solidFill>
                <a:latin typeface="Calibri"/>
                <a:cs typeface="Calibri"/>
              </a:rPr>
              <a:t>"Python</a:t>
            </a:r>
            <a:r>
              <a:rPr sz="12000" spc="6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0" spc="600" dirty="0">
                <a:solidFill>
                  <a:srgbClr val="FFFFFF"/>
                </a:solidFill>
                <a:latin typeface="Calibri"/>
                <a:cs typeface="Calibri"/>
              </a:rPr>
              <a:t>is</a:t>
            </a:r>
            <a:r>
              <a:rPr sz="12000" spc="6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0" spc="1255" dirty="0">
                <a:solidFill>
                  <a:srgbClr val="FFFFFF"/>
                </a:solidFill>
                <a:latin typeface="Calibri"/>
                <a:cs typeface="Calibri"/>
              </a:rPr>
              <a:t>an </a:t>
            </a:r>
            <a:r>
              <a:rPr sz="12000" spc="12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0" spc="665" dirty="0">
                <a:solidFill>
                  <a:srgbClr val="FFFFFF"/>
                </a:solidFill>
                <a:latin typeface="Calibri"/>
                <a:cs typeface="Calibri"/>
              </a:rPr>
              <a:t>excellent</a:t>
            </a:r>
            <a:r>
              <a:rPr sz="12000" spc="6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0" spc="515" dirty="0">
                <a:solidFill>
                  <a:srgbClr val="FFFFFF"/>
                </a:solidFill>
                <a:latin typeface="Calibri"/>
                <a:cs typeface="Calibri"/>
              </a:rPr>
              <a:t>tool</a:t>
            </a:r>
            <a:r>
              <a:rPr sz="12000" spc="6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0" spc="1240" dirty="0">
                <a:solidFill>
                  <a:srgbClr val="FFFFFF"/>
                </a:solidFill>
                <a:latin typeface="Calibri"/>
                <a:cs typeface="Calibri"/>
              </a:rPr>
              <a:t>for </a:t>
            </a:r>
            <a:r>
              <a:rPr sz="12000" spc="-26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0" spc="905" dirty="0">
                <a:solidFill>
                  <a:srgbClr val="FFFFFF"/>
                </a:solidFill>
                <a:latin typeface="Calibri"/>
                <a:cs typeface="Calibri"/>
              </a:rPr>
              <a:t>extracting </a:t>
            </a:r>
            <a:r>
              <a:rPr sz="12000" spc="1100" dirty="0">
                <a:solidFill>
                  <a:srgbClr val="FFFFFF"/>
                </a:solidFill>
                <a:latin typeface="Calibri"/>
                <a:cs typeface="Calibri"/>
              </a:rPr>
              <a:t>data </a:t>
            </a:r>
            <a:r>
              <a:rPr sz="12000" spc="11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0" spc="1340" dirty="0">
                <a:solidFill>
                  <a:srgbClr val="FFFFFF"/>
                </a:solidFill>
                <a:latin typeface="Calibri"/>
                <a:cs typeface="Calibri"/>
              </a:rPr>
              <a:t>from</a:t>
            </a:r>
            <a:r>
              <a:rPr sz="12000" spc="6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2000" spc="190" dirty="0">
                <a:solidFill>
                  <a:srgbClr val="FFFFFF"/>
                </a:solidFill>
                <a:latin typeface="Calibri"/>
                <a:cs typeface="Calibri"/>
              </a:rPr>
              <a:t>websites."</a:t>
            </a:r>
            <a:endParaRPr sz="120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" y="0"/>
            <a:ext cx="18288000" cy="10287000"/>
            <a:chOff x="1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" y="0"/>
              <a:ext cx="18287997" cy="10286966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850881" y="4232781"/>
              <a:ext cx="17432655" cy="0"/>
            </a:xfrm>
            <a:custGeom>
              <a:avLst/>
              <a:gdLst/>
              <a:ahLst/>
              <a:cxnLst/>
              <a:rect l="l" t="t" r="r" b="b"/>
              <a:pathLst>
                <a:path w="17432655">
                  <a:moveTo>
                    <a:pt x="0" y="0"/>
                  </a:moveTo>
                  <a:lnTo>
                    <a:pt x="17432354" y="0"/>
                  </a:lnTo>
                </a:path>
              </a:pathLst>
            </a:custGeom>
            <a:ln w="9524">
              <a:solidFill>
                <a:srgbClr val="163358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280450" y="4035437"/>
              <a:ext cx="12604750" cy="364490"/>
            </a:xfrm>
            <a:custGeom>
              <a:avLst/>
              <a:gdLst/>
              <a:ahLst/>
              <a:cxnLst/>
              <a:rect l="l" t="t" r="r" b="b"/>
              <a:pathLst>
                <a:path w="12604750" h="364489">
                  <a:moveTo>
                    <a:pt x="323850" y="202107"/>
                  </a:moveTo>
                  <a:lnTo>
                    <a:pt x="318071" y="159067"/>
                  </a:lnTo>
                  <a:lnTo>
                    <a:pt x="301739" y="120383"/>
                  </a:lnTo>
                  <a:lnTo>
                    <a:pt x="276428" y="87617"/>
                  </a:lnTo>
                  <a:lnTo>
                    <a:pt x="243649" y="62293"/>
                  </a:lnTo>
                  <a:lnTo>
                    <a:pt x="204965" y="45974"/>
                  </a:lnTo>
                  <a:lnTo>
                    <a:pt x="161925" y="40182"/>
                  </a:lnTo>
                  <a:lnTo>
                    <a:pt x="118884" y="45974"/>
                  </a:lnTo>
                  <a:lnTo>
                    <a:pt x="80200" y="62293"/>
                  </a:lnTo>
                  <a:lnTo>
                    <a:pt x="47421" y="87617"/>
                  </a:lnTo>
                  <a:lnTo>
                    <a:pt x="22110" y="120383"/>
                  </a:lnTo>
                  <a:lnTo>
                    <a:pt x="5778" y="159067"/>
                  </a:lnTo>
                  <a:lnTo>
                    <a:pt x="0" y="202120"/>
                  </a:lnTo>
                  <a:lnTo>
                    <a:pt x="5778" y="245160"/>
                  </a:lnTo>
                  <a:lnTo>
                    <a:pt x="22110" y="283845"/>
                  </a:lnTo>
                  <a:lnTo>
                    <a:pt x="47421" y="316611"/>
                  </a:lnTo>
                  <a:lnTo>
                    <a:pt x="80200" y="341934"/>
                  </a:lnTo>
                  <a:lnTo>
                    <a:pt x="118884" y="358254"/>
                  </a:lnTo>
                  <a:lnTo>
                    <a:pt x="161925" y="364032"/>
                  </a:lnTo>
                  <a:lnTo>
                    <a:pt x="204965" y="358254"/>
                  </a:lnTo>
                  <a:lnTo>
                    <a:pt x="243649" y="341934"/>
                  </a:lnTo>
                  <a:lnTo>
                    <a:pt x="276428" y="316611"/>
                  </a:lnTo>
                  <a:lnTo>
                    <a:pt x="301739" y="283845"/>
                  </a:lnTo>
                  <a:lnTo>
                    <a:pt x="318071" y="245160"/>
                  </a:lnTo>
                  <a:lnTo>
                    <a:pt x="323850" y="202107"/>
                  </a:lnTo>
                  <a:close/>
                </a:path>
                <a:path w="12604750" h="364489">
                  <a:moveTo>
                    <a:pt x="6863537" y="202107"/>
                  </a:moveTo>
                  <a:lnTo>
                    <a:pt x="6857759" y="159067"/>
                  </a:lnTo>
                  <a:lnTo>
                    <a:pt x="6841439" y="120383"/>
                  </a:lnTo>
                  <a:lnTo>
                    <a:pt x="6816115" y="87617"/>
                  </a:lnTo>
                  <a:lnTo>
                    <a:pt x="6783349" y="62293"/>
                  </a:lnTo>
                  <a:lnTo>
                    <a:pt x="6744665" y="45974"/>
                  </a:lnTo>
                  <a:lnTo>
                    <a:pt x="6701612" y="40182"/>
                  </a:lnTo>
                  <a:lnTo>
                    <a:pt x="6658572" y="45974"/>
                  </a:lnTo>
                  <a:lnTo>
                    <a:pt x="6619888" y="62293"/>
                  </a:lnTo>
                  <a:lnTo>
                    <a:pt x="6587122" y="87617"/>
                  </a:lnTo>
                  <a:lnTo>
                    <a:pt x="6561798" y="120383"/>
                  </a:lnTo>
                  <a:lnTo>
                    <a:pt x="6545478" y="159067"/>
                  </a:lnTo>
                  <a:lnTo>
                    <a:pt x="6539700" y="202120"/>
                  </a:lnTo>
                  <a:lnTo>
                    <a:pt x="6545478" y="245160"/>
                  </a:lnTo>
                  <a:lnTo>
                    <a:pt x="6561798" y="283845"/>
                  </a:lnTo>
                  <a:lnTo>
                    <a:pt x="6587122" y="316611"/>
                  </a:lnTo>
                  <a:lnTo>
                    <a:pt x="6619888" y="341934"/>
                  </a:lnTo>
                  <a:lnTo>
                    <a:pt x="6658572" y="358254"/>
                  </a:lnTo>
                  <a:lnTo>
                    <a:pt x="6701612" y="364032"/>
                  </a:lnTo>
                  <a:lnTo>
                    <a:pt x="6744665" y="358254"/>
                  </a:lnTo>
                  <a:lnTo>
                    <a:pt x="6783349" y="341934"/>
                  </a:lnTo>
                  <a:lnTo>
                    <a:pt x="6816115" y="316611"/>
                  </a:lnTo>
                  <a:lnTo>
                    <a:pt x="6841439" y="283845"/>
                  </a:lnTo>
                  <a:lnTo>
                    <a:pt x="6857759" y="245160"/>
                  </a:lnTo>
                  <a:lnTo>
                    <a:pt x="6863537" y="202107"/>
                  </a:lnTo>
                  <a:close/>
                </a:path>
                <a:path w="12604750" h="364489">
                  <a:moveTo>
                    <a:pt x="12604623" y="161912"/>
                  </a:moveTo>
                  <a:lnTo>
                    <a:pt x="12598845" y="118872"/>
                  </a:lnTo>
                  <a:lnTo>
                    <a:pt x="12582525" y="80187"/>
                  </a:lnTo>
                  <a:lnTo>
                    <a:pt x="12557201" y="47421"/>
                  </a:lnTo>
                  <a:lnTo>
                    <a:pt x="12524423" y="22098"/>
                  </a:lnTo>
                  <a:lnTo>
                    <a:pt x="12485751" y="5778"/>
                  </a:lnTo>
                  <a:lnTo>
                    <a:pt x="12442698" y="0"/>
                  </a:lnTo>
                  <a:lnTo>
                    <a:pt x="12399658" y="5778"/>
                  </a:lnTo>
                  <a:lnTo>
                    <a:pt x="12360974" y="22098"/>
                  </a:lnTo>
                  <a:lnTo>
                    <a:pt x="12328208" y="47421"/>
                  </a:lnTo>
                  <a:lnTo>
                    <a:pt x="12302884" y="80187"/>
                  </a:lnTo>
                  <a:lnTo>
                    <a:pt x="12286564" y="118872"/>
                  </a:lnTo>
                  <a:lnTo>
                    <a:pt x="12280773" y="161925"/>
                  </a:lnTo>
                  <a:lnTo>
                    <a:pt x="12286564" y="204965"/>
                  </a:lnTo>
                  <a:lnTo>
                    <a:pt x="12302884" y="243649"/>
                  </a:lnTo>
                  <a:lnTo>
                    <a:pt x="12328208" y="276415"/>
                  </a:lnTo>
                  <a:lnTo>
                    <a:pt x="12360974" y="301739"/>
                  </a:lnTo>
                  <a:lnTo>
                    <a:pt x="12399658" y="318058"/>
                  </a:lnTo>
                  <a:lnTo>
                    <a:pt x="12442698" y="323850"/>
                  </a:lnTo>
                  <a:lnTo>
                    <a:pt x="12485751" y="318058"/>
                  </a:lnTo>
                  <a:lnTo>
                    <a:pt x="12524423" y="301739"/>
                  </a:lnTo>
                  <a:lnTo>
                    <a:pt x="12557201" y="276415"/>
                  </a:lnTo>
                  <a:lnTo>
                    <a:pt x="12582525" y="243649"/>
                  </a:lnTo>
                  <a:lnTo>
                    <a:pt x="12598845" y="204965"/>
                  </a:lnTo>
                  <a:lnTo>
                    <a:pt x="12604623" y="161912"/>
                  </a:lnTo>
                  <a:close/>
                </a:path>
              </a:pathLst>
            </a:custGeom>
            <a:solidFill>
              <a:srgbClr val="16335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20980" rIns="0" bIns="0" rtlCol="0">
            <a:spAutoFit/>
          </a:bodyPr>
          <a:lstStyle/>
          <a:p>
            <a:pPr marL="12700" marR="5080">
              <a:lnSpc>
                <a:spcPts val="7950"/>
              </a:lnSpc>
              <a:spcBef>
                <a:spcPts val="1740"/>
              </a:spcBef>
            </a:pPr>
            <a:r>
              <a:rPr spc="785" dirty="0"/>
              <a:t>Data</a:t>
            </a:r>
            <a:r>
              <a:rPr spc="425" dirty="0"/>
              <a:t> </a:t>
            </a:r>
            <a:r>
              <a:rPr spc="650" dirty="0"/>
              <a:t>Extraction</a:t>
            </a:r>
            <a:r>
              <a:rPr spc="430" dirty="0"/>
              <a:t> </a:t>
            </a:r>
            <a:r>
              <a:rPr spc="825" dirty="0"/>
              <a:t>for</a:t>
            </a:r>
            <a:r>
              <a:rPr spc="430" dirty="0"/>
              <a:t> </a:t>
            </a:r>
            <a:r>
              <a:rPr spc="885" dirty="0"/>
              <a:t>E-Commerce </a:t>
            </a:r>
            <a:r>
              <a:rPr spc="-1789" dirty="0"/>
              <a:t> </a:t>
            </a:r>
            <a:r>
              <a:rPr spc="605" dirty="0"/>
              <a:t>Giants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1934495" y="4830116"/>
            <a:ext cx="3132455" cy="25565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8300"/>
              </a:lnSpc>
              <a:spcBef>
                <a:spcPts val="100"/>
              </a:spcBef>
            </a:pPr>
            <a:r>
              <a:rPr sz="3000" spc="-100" dirty="0">
                <a:solidFill>
                  <a:srgbClr val="163358"/>
                </a:solidFill>
                <a:latin typeface="Verdana"/>
                <a:cs typeface="Verdana"/>
              </a:rPr>
              <a:t>INITIAL </a:t>
            </a:r>
            <a:r>
              <a:rPr sz="3000" spc="-9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3000" spc="-85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3000" spc="8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3000" spc="14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3000" spc="8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3000" spc="16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3000" spc="-85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3000" spc="220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3000" spc="60" dirty="0">
                <a:solidFill>
                  <a:srgbClr val="163358"/>
                </a:solidFill>
                <a:latin typeface="Verdana"/>
                <a:cs typeface="Verdana"/>
              </a:rPr>
              <a:t>H</a:t>
            </a:r>
            <a:r>
              <a:rPr sz="3000" spc="-30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3000" spc="16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3000" spc="-70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3000" spc="-5" dirty="0">
                <a:solidFill>
                  <a:srgbClr val="163358"/>
                </a:solidFill>
                <a:latin typeface="Verdana"/>
                <a:cs typeface="Verdana"/>
              </a:rPr>
              <a:t>D  </a:t>
            </a:r>
            <a:r>
              <a:rPr sz="3000" spc="-15" dirty="0">
                <a:solidFill>
                  <a:srgbClr val="163358"/>
                </a:solidFill>
                <a:latin typeface="Verdana"/>
                <a:cs typeface="Verdana"/>
              </a:rPr>
              <a:t>PLANNING</a:t>
            </a:r>
            <a:endParaRPr sz="3000" dirty="0">
              <a:latin typeface="Verdana"/>
              <a:cs typeface="Verdana"/>
            </a:endParaRPr>
          </a:p>
          <a:p>
            <a:pPr marL="12700" marR="447040">
              <a:lnSpc>
                <a:spcPct val="114100"/>
              </a:lnSpc>
              <a:spcBef>
                <a:spcPts val="1925"/>
              </a:spcBef>
            </a:pPr>
            <a:r>
              <a:rPr sz="2300" spc="9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300" spc="-110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300" spc="-215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-195" dirty="0">
                <a:solidFill>
                  <a:srgbClr val="163358"/>
                </a:solidFill>
                <a:latin typeface="Verdana"/>
                <a:cs typeface="Verdana"/>
              </a:rPr>
              <a:t>j</a:t>
            </a:r>
            <a:r>
              <a:rPr sz="2300" spc="6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300" spc="-110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30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300" spc="-110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-114" dirty="0">
                <a:solidFill>
                  <a:srgbClr val="163358"/>
                </a:solidFill>
                <a:latin typeface="Verdana"/>
                <a:cs typeface="Verdana"/>
              </a:rPr>
              <a:t>y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6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300" spc="-95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10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300" spc="-5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-35" dirty="0">
                <a:solidFill>
                  <a:srgbClr val="163358"/>
                </a:solidFill>
                <a:latin typeface="Verdana"/>
                <a:cs typeface="Verdana"/>
              </a:rPr>
              <a:t>a  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-210" dirty="0">
                <a:solidFill>
                  <a:srgbClr val="163358"/>
                </a:solidFill>
                <a:latin typeface="Verdana"/>
                <a:cs typeface="Verdana"/>
              </a:rPr>
              <a:t>x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300" spc="-5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300" spc="185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300" spc="6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300" spc="-105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10" dirty="0">
                <a:solidFill>
                  <a:srgbClr val="163358"/>
                </a:solidFill>
                <a:latin typeface="Verdana"/>
                <a:cs typeface="Verdana"/>
              </a:rPr>
              <a:t>b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-25" dirty="0">
                <a:solidFill>
                  <a:srgbClr val="163358"/>
                </a:solidFill>
                <a:latin typeface="Verdana"/>
                <a:cs typeface="Verdana"/>
              </a:rPr>
              <a:t>g</a:t>
            </a:r>
            <a:r>
              <a:rPr sz="2300" spc="-5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300" spc="-105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endParaRPr sz="2300" dirty="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40551" y="4830116"/>
            <a:ext cx="3138805" cy="2956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8300"/>
              </a:lnSpc>
              <a:spcBef>
                <a:spcPts val="100"/>
              </a:spcBef>
            </a:pPr>
            <a:r>
              <a:rPr sz="3000" spc="125" dirty="0">
                <a:solidFill>
                  <a:srgbClr val="163358"/>
                </a:solidFill>
                <a:latin typeface="Verdana"/>
                <a:cs typeface="Verdana"/>
              </a:rPr>
              <a:t>DATA </a:t>
            </a:r>
            <a:r>
              <a:rPr sz="3000" spc="13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3000" spc="80" dirty="0">
                <a:solidFill>
                  <a:srgbClr val="163358"/>
                </a:solidFill>
                <a:latin typeface="Verdana"/>
                <a:cs typeface="Verdana"/>
              </a:rPr>
              <a:t>COLLECTION </a:t>
            </a:r>
            <a:r>
              <a:rPr sz="3000" spc="8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3000" spc="14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3000" spc="-85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3000" spc="130" dirty="0">
                <a:solidFill>
                  <a:srgbClr val="163358"/>
                </a:solidFill>
                <a:latin typeface="Verdana"/>
                <a:cs typeface="Verdana"/>
              </a:rPr>
              <a:t>OM</a:t>
            </a:r>
            <a:r>
              <a:rPr sz="3000" spc="-30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3000" spc="14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3000" spc="135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3000" spc="-36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3000" spc="80" dirty="0">
                <a:solidFill>
                  <a:srgbClr val="163358"/>
                </a:solidFill>
                <a:latin typeface="Verdana"/>
                <a:cs typeface="Verdana"/>
              </a:rPr>
              <a:t>P</a:t>
            </a:r>
            <a:r>
              <a:rPr sz="3000" spc="-65" dirty="0">
                <a:solidFill>
                  <a:srgbClr val="163358"/>
                </a:solidFill>
                <a:latin typeface="Verdana"/>
                <a:cs typeface="Verdana"/>
              </a:rPr>
              <a:t>K</a:t>
            </a:r>
            <a:r>
              <a:rPr sz="3000" spc="16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3000" spc="-85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3000" spc="19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endParaRPr sz="3000">
              <a:latin typeface="Verdana"/>
              <a:cs typeface="Verdana"/>
            </a:endParaRPr>
          </a:p>
          <a:p>
            <a:pPr marL="12700" marR="257175">
              <a:lnSpc>
                <a:spcPct val="114100"/>
              </a:lnSpc>
              <a:spcBef>
                <a:spcPts val="1925"/>
              </a:spcBef>
            </a:pPr>
            <a:r>
              <a:rPr sz="2300" spc="-70" dirty="0">
                <a:solidFill>
                  <a:srgbClr val="163358"/>
                </a:solidFill>
                <a:latin typeface="Verdana"/>
                <a:cs typeface="Verdana"/>
              </a:rPr>
              <a:t>W</a:t>
            </a:r>
            <a:r>
              <a:rPr sz="2300" spc="1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9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-5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30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1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-15" dirty="0">
                <a:solidFill>
                  <a:srgbClr val="163358"/>
                </a:solidFill>
                <a:latin typeface="Verdana"/>
                <a:cs typeface="Verdana"/>
              </a:rPr>
              <a:t>w</a:t>
            </a:r>
            <a:r>
              <a:rPr sz="230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-75" dirty="0">
                <a:solidFill>
                  <a:srgbClr val="163358"/>
                </a:solidFill>
                <a:latin typeface="Verdana"/>
                <a:cs typeface="Verdana"/>
              </a:rPr>
              <a:t>h  </a:t>
            </a:r>
            <a:r>
              <a:rPr sz="230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9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-5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30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300" spc="185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2300" spc="-110" dirty="0">
                <a:solidFill>
                  <a:srgbClr val="163358"/>
                </a:solidFill>
                <a:latin typeface="Verdana"/>
                <a:cs typeface="Verdana"/>
              </a:rPr>
              <a:t>h</a:t>
            </a:r>
            <a:r>
              <a:rPr sz="230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300" spc="-110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300" spc="-20" dirty="0">
                <a:solidFill>
                  <a:srgbClr val="163358"/>
                </a:solidFill>
                <a:latin typeface="Verdana"/>
                <a:cs typeface="Verdana"/>
              </a:rPr>
              <a:t>g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-110" dirty="0">
                <a:solidFill>
                  <a:srgbClr val="163358"/>
                </a:solidFill>
                <a:latin typeface="Verdana"/>
                <a:cs typeface="Verdana"/>
              </a:rPr>
              <a:t>h</a:t>
            </a:r>
            <a:r>
              <a:rPr sz="2300" spc="1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10" dirty="0">
                <a:solidFill>
                  <a:srgbClr val="163358"/>
                </a:solidFill>
                <a:latin typeface="Verdana"/>
                <a:cs typeface="Verdana"/>
              </a:rPr>
              <a:t>b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9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300" spc="-145" dirty="0">
                <a:solidFill>
                  <a:srgbClr val="163358"/>
                </a:solidFill>
                <a:latin typeface="Verdana"/>
                <a:cs typeface="Verdana"/>
              </a:rPr>
              <a:t>t  </a:t>
            </a:r>
            <a:r>
              <a:rPr sz="2300" spc="-20" dirty="0">
                <a:solidFill>
                  <a:srgbClr val="163358"/>
                </a:solidFill>
                <a:latin typeface="Verdana"/>
                <a:cs typeface="Verdana"/>
              </a:rPr>
              <a:t>approach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418872" y="4830116"/>
            <a:ext cx="2927985" cy="2956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8300"/>
              </a:lnSpc>
              <a:spcBef>
                <a:spcPts val="100"/>
              </a:spcBef>
            </a:pPr>
            <a:r>
              <a:rPr sz="3000" spc="80" dirty="0">
                <a:solidFill>
                  <a:srgbClr val="163358"/>
                </a:solidFill>
                <a:latin typeface="Verdana"/>
                <a:cs typeface="Verdana"/>
              </a:rPr>
              <a:t>P</a:t>
            </a:r>
            <a:r>
              <a:rPr sz="3000" spc="220" dirty="0">
                <a:solidFill>
                  <a:srgbClr val="163358"/>
                </a:solidFill>
                <a:latin typeface="Verdana"/>
                <a:cs typeface="Verdana"/>
              </a:rPr>
              <a:t>Y</a:t>
            </a:r>
            <a:r>
              <a:rPr sz="3000" spc="19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3000" spc="60" dirty="0">
                <a:solidFill>
                  <a:srgbClr val="163358"/>
                </a:solidFill>
                <a:latin typeface="Verdana"/>
                <a:cs typeface="Verdana"/>
              </a:rPr>
              <a:t>H</a:t>
            </a:r>
            <a:r>
              <a:rPr sz="3000" spc="13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3000" spc="-70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3000" spc="-30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3000" spc="220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3000" spc="13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3000" spc="-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3000" spc="60" dirty="0">
                <a:solidFill>
                  <a:srgbClr val="163358"/>
                </a:solidFill>
                <a:latin typeface="Verdana"/>
                <a:cs typeface="Verdana"/>
              </a:rPr>
              <a:t>E  </a:t>
            </a:r>
            <a:r>
              <a:rPr sz="3000" spc="19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3000" spc="13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3000" spc="-30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3000" spc="8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3000" spc="-95" dirty="0">
                <a:solidFill>
                  <a:srgbClr val="163358"/>
                </a:solidFill>
                <a:latin typeface="Verdana"/>
                <a:cs typeface="Verdana"/>
              </a:rPr>
              <a:t>X</a:t>
            </a:r>
            <a:r>
              <a:rPr sz="3000" spc="19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3000" spc="-85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3000" spc="16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3000" spc="220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3000" spc="135" dirty="0">
                <a:solidFill>
                  <a:srgbClr val="163358"/>
                </a:solidFill>
                <a:latin typeface="Verdana"/>
                <a:cs typeface="Verdana"/>
              </a:rPr>
              <a:t>T  </a:t>
            </a:r>
            <a:r>
              <a:rPr sz="3000" spc="125" dirty="0">
                <a:solidFill>
                  <a:srgbClr val="163358"/>
                </a:solidFill>
                <a:latin typeface="Verdana"/>
                <a:cs typeface="Verdana"/>
              </a:rPr>
              <a:t>DATA</a:t>
            </a:r>
            <a:endParaRPr sz="3000">
              <a:latin typeface="Verdana"/>
              <a:cs typeface="Verdana"/>
            </a:endParaRPr>
          </a:p>
          <a:p>
            <a:pPr marL="12700" marR="178435">
              <a:lnSpc>
                <a:spcPct val="114100"/>
              </a:lnSpc>
              <a:spcBef>
                <a:spcPts val="1925"/>
              </a:spcBef>
            </a:pPr>
            <a:r>
              <a:rPr sz="2300" spc="-70" dirty="0">
                <a:solidFill>
                  <a:srgbClr val="163358"/>
                </a:solidFill>
                <a:latin typeface="Verdana"/>
                <a:cs typeface="Verdana"/>
              </a:rPr>
              <a:t>W</a:t>
            </a:r>
            <a:r>
              <a:rPr sz="2300" spc="1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9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300" spc="-110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300" spc="185" dirty="0">
                <a:solidFill>
                  <a:srgbClr val="163358"/>
                </a:solidFill>
                <a:latin typeface="Verdana"/>
                <a:cs typeface="Verdana"/>
              </a:rPr>
              <a:t>cc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90" dirty="0">
                <a:solidFill>
                  <a:srgbClr val="163358"/>
                </a:solidFill>
                <a:latin typeface="Verdana"/>
                <a:cs typeface="Verdana"/>
              </a:rPr>
              <a:t>ss</a:t>
            </a:r>
            <a:r>
              <a:rPr sz="2300" spc="-10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300" spc="-110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300" spc="-55" dirty="0">
                <a:solidFill>
                  <a:srgbClr val="163358"/>
                </a:solidFill>
                <a:latin typeface="Verdana"/>
                <a:cs typeface="Verdana"/>
              </a:rPr>
              <a:t>ll</a:t>
            </a:r>
            <a:r>
              <a:rPr sz="2300" spc="-85" dirty="0">
                <a:solidFill>
                  <a:srgbClr val="163358"/>
                </a:solidFill>
                <a:latin typeface="Verdana"/>
                <a:cs typeface="Verdana"/>
              </a:rPr>
              <a:t>y  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-210" dirty="0">
                <a:solidFill>
                  <a:srgbClr val="163358"/>
                </a:solidFill>
                <a:latin typeface="Verdana"/>
                <a:cs typeface="Verdana"/>
              </a:rPr>
              <a:t>x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300" spc="-5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300" spc="185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300" spc="1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10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300" spc="-5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30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300" spc="-4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30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300" spc="-10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30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300" spc="6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300" spc="-60" dirty="0">
                <a:solidFill>
                  <a:srgbClr val="163358"/>
                </a:solidFill>
                <a:latin typeface="Verdana"/>
                <a:cs typeface="Verdana"/>
              </a:rPr>
              <a:t>m  </a:t>
            </a:r>
            <a:r>
              <a:rPr sz="2300" spc="-95" dirty="0">
                <a:solidFill>
                  <a:srgbClr val="163358"/>
                </a:solidFill>
                <a:latin typeface="Verdana"/>
                <a:cs typeface="Verdana"/>
              </a:rPr>
              <a:t>flipkart</a:t>
            </a:r>
            <a:endParaRPr sz="23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6000" y="735512"/>
            <a:ext cx="14243685" cy="1214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800" spc="765" dirty="0"/>
              <a:t>Data</a:t>
            </a:r>
            <a:r>
              <a:rPr sz="7800" spc="405" dirty="0"/>
              <a:t> </a:t>
            </a:r>
            <a:r>
              <a:rPr sz="7800" spc="635" dirty="0"/>
              <a:t>Extraction</a:t>
            </a:r>
            <a:r>
              <a:rPr sz="7800" spc="409" dirty="0"/>
              <a:t> </a:t>
            </a:r>
            <a:r>
              <a:rPr sz="7800" spc="865" dirty="0"/>
              <a:t>from</a:t>
            </a:r>
            <a:r>
              <a:rPr sz="7800" spc="405" dirty="0"/>
              <a:t> </a:t>
            </a:r>
            <a:r>
              <a:rPr sz="7800" spc="750" dirty="0"/>
              <a:t>Flipkart</a:t>
            </a:r>
            <a:endParaRPr sz="7800"/>
          </a:p>
        </p:txBody>
      </p:sp>
      <p:sp>
        <p:nvSpPr>
          <p:cNvPr id="3" name="object 3"/>
          <p:cNvSpPr txBox="1"/>
          <p:nvPr/>
        </p:nvSpPr>
        <p:spPr>
          <a:xfrm>
            <a:off x="9131300" y="3730106"/>
            <a:ext cx="6986270" cy="55149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1234440">
              <a:lnSpc>
                <a:spcPct val="107800"/>
              </a:lnSpc>
              <a:spcBef>
                <a:spcPts val="90"/>
              </a:spcBef>
            </a:pPr>
            <a:r>
              <a:rPr sz="2900" spc="9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900" spc="-80" dirty="0">
                <a:solidFill>
                  <a:srgbClr val="163358"/>
                </a:solidFill>
                <a:latin typeface="Verdana"/>
                <a:cs typeface="Verdana"/>
              </a:rPr>
              <a:t>X</a:t>
            </a:r>
            <a:r>
              <a:rPr sz="2900" spc="19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900" spc="-7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900" spc="16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900" spc="229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2900" spc="19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900" spc="-350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900" spc="-55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900" spc="80" dirty="0">
                <a:solidFill>
                  <a:srgbClr val="163358"/>
                </a:solidFill>
                <a:latin typeface="Verdana"/>
                <a:cs typeface="Verdana"/>
              </a:rPr>
              <a:t>G</a:t>
            </a:r>
            <a:r>
              <a:rPr sz="2900" spc="-29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900" spc="-7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900" spc="9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900" spc="145" dirty="0">
                <a:solidFill>
                  <a:srgbClr val="163358"/>
                </a:solidFill>
                <a:latin typeface="Verdana"/>
                <a:cs typeface="Verdana"/>
              </a:rPr>
              <a:t>Q</a:t>
            </a:r>
            <a:r>
              <a:rPr sz="2900" spc="125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900" spc="-350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900" spc="-7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900" spc="9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900" spc="10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900" spc="-29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90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900" spc="16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900" spc="19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900" spc="114" dirty="0">
                <a:solidFill>
                  <a:srgbClr val="163358"/>
                </a:solidFill>
                <a:latin typeface="Verdana"/>
                <a:cs typeface="Verdana"/>
              </a:rPr>
              <a:t>A  </a:t>
            </a:r>
            <a:r>
              <a:rPr sz="2900" spc="-80" dirty="0">
                <a:solidFill>
                  <a:srgbClr val="163358"/>
                </a:solidFill>
                <a:latin typeface="Verdana"/>
                <a:cs typeface="Verdana"/>
              </a:rPr>
              <a:t>FIELDS:</a:t>
            </a:r>
            <a:endParaRPr sz="2900">
              <a:latin typeface="Verdana"/>
              <a:cs typeface="Verdana"/>
            </a:endParaRPr>
          </a:p>
          <a:p>
            <a:pPr marL="12700" marR="394335">
              <a:lnSpc>
                <a:spcPct val="113900"/>
              </a:lnSpc>
              <a:spcBef>
                <a:spcPts val="1930"/>
              </a:spcBef>
            </a:pPr>
            <a:r>
              <a:rPr sz="2250" spc="13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h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5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0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9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q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10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p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250" spc="175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2250" spc="-15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m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375" dirty="0">
                <a:solidFill>
                  <a:srgbClr val="163358"/>
                </a:solidFill>
                <a:latin typeface="Verdana"/>
                <a:cs typeface="Verdana"/>
              </a:rPr>
              <a:t>,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p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175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365" dirty="0">
                <a:solidFill>
                  <a:srgbClr val="163358"/>
                </a:solidFill>
                <a:latin typeface="Verdana"/>
                <a:cs typeface="Verdana"/>
              </a:rPr>
              <a:t>,  </a:t>
            </a:r>
            <a:r>
              <a:rPr sz="2250" spc="-145" dirty="0">
                <a:solidFill>
                  <a:srgbClr val="163358"/>
                </a:solidFill>
                <a:latin typeface="Verdana"/>
                <a:cs typeface="Verdana"/>
              </a:rPr>
              <a:t>rating,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and </a:t>
            </a:r>
            <a:r>
              <a:rPr sz="2250" spc="-35" dirty="0">
                <a:solidFill>
                  <a:srgbClr val="163358"/>
                </a:solidFill>
                <a:latin typeface="Verdana"/>
                <a:cs typeface="Verdana"/>
              </a:rPr>
              <a:t>product </a:t>
            </a:r>
            <a:r>
              <a:rPr sz="2250" spc="-60" dirty="0">
                <a:solidFill>
                  <a:srgbClr val="163358"/>
                </a:solidFill>
                <a:latin typeface="Verdana"/>
                <a:cs typeface="Verdana"/>
              </a:rPr>
              <a:t>description. </a:t>
            </a:r>
            <a:r>
              <a:rPr sz="2250" spc="20" dirty="0">
                <a:solidFill>
                  <a:srgbClr val="163358"/>
                </a:solidFill>
                <a:latin typeface="Verdana"/>
                <a:cs typeface="Verdana"/>
              </a:rPr>
              <a:t>These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can be </a:t>
            </a:r>
            <a:r>
              <a:rPr sz="2250" spc="1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70" dirty="0">
                <a:solidFill>
                  <a:srgbClr val="163358"/>
                </a:solidFill>
                <a:latin typeface="Verdana"/>
                <a:cs typeface="Verdana"/>
              </a:rPr>
              <a:t>extracted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0" dirty="0">
                <a:solidFill>
                  <a:srgbClr val="163358"/>
                </a:solidFill>
                <a:latin typeface="Verdana"/>
                <a:cs typeface="Verdana"/>
              </a:rPr>
              <a:t>using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90" dirty="0">
                <a:solidFill>
                  <a:srgbClr val="163358"/>
                </a:solidFill>
                <a:latin typeface="Verdana"/>
                <a:cs typeface="Verdana"/>
              </a:rPr>
              <a:t>the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0" dirty="0">
                <a:solidFill>
                  <a:srgbClr val="163358"/>
                </a:solidFill>
                <a:latin typeface="Verdana"/>
                <a:cs typeface="Verdana"/>
              </a:rPr>
              <a:t>class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80" dirty="0">
                <a:solidFill>
                  <a:srgbClr val="163358"/>
                </a:solidFill>
                <a:latin typeface="Verdana"/>
                <a:cs typeface="Verdana"/>
              </a:rPr>
              <a:t>or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45" dirty="0">
                <a:solidFill>
                  <a:srgbClr val="163358"/>
                </a:solidFill>
                <a:latin typeface="Verdana"/>
                <a:cs typeface="Verdana"/>
              </a:rPr>
              <a:t>ID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40" dirty="0">
                <a:solidFill>
                  <a:srgbClr val="163358"/>
                </a:solidFill>
                <a:latin typeface="Verdana"/>
                <a:cs typeface="Verdana"/>
              </a:rPr>
              <a:t>tags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20" dirty="0">
                <a:solidFill>
                  <a:srgbClr val="163358"/>
                </a:solidFill>
                <a:latin typeface="Verdana"/>
                <a:cs typeface="Verdana"/>
              </a:rPr>
              <a:t>of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90" dirty="0">
                <a:solidFill>
                  <a:srgbClr val="163358"/>
                </a:solidFill>
                <a:latin typeface="Verdana"/>
                <a:cs typeface="Verdana"/>
              </a:rPr>
              <a:t>the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85" dirty="0">
                <a:solidFill>
                  <a:srgbClr val="163358"/>
                </a:solidFill>
                <a:latin typeface="Verdana"/>
                <a:cs typeface="Verdana"/>
              </a:rPr>
              <a:t>HTML </a:t>
            </a:r>
            <a:r>
              <a:rPr sz="2250" spc="-77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30" dirty="0">
                <a:solidFill>
                  <a:srgbClr val="163358"/>
                </a:solidFill>
                <a:latin typeface="Verdana"/>
                <a:cs typeface="Verdana"/>
              </a:rPr>
              <a:t>code.</a:t>
            </a:r>
            <a:endParaRPr sz="225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9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6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2282190" algn="l"/>
              </a:tabLst>
            </a:pPr>
            <a:r>
              <a:rPr sz="2900" spc="30" dirty="0">
                <a:solidFill>
                  <a:srgbClr val="163358"/>
                </a:solidFill>
                <a:latin typeface="Verdana"/>
                <a:cs typeface="Verdana"/>
              </a:rPr>
              <a:t>SCRAPING	</a:t>
            </a:r>
            <a:r>
              <a:rPr sz="2900" spc="-55" dirty="0">
                <a:solidFill>
                  <a:srgbClr val="163358"/>
                </a:solidFill>
                <a:latin typeface="Verdana"/>
                <a:cs typeface="Verdana"/>
              </a:rPr>
              <a:t>FLIPKART:</a:t>
            </a:r>
            <a:endParaRPr sz="2900">
              <a:latin typeface="Verdana"/>
              <a:cs typeface="Verdana"/>
            </a:endParaRPr>
          </a:p>
          <a:p>
            <a:pPr marL="12700" marR="5080" algn="just">
              <a:lnSpc>
                <a:spcPct val="113900"/>
              </a:lnSpc>
              <a:spcBef>
                <a:spcPts val="2010"/>
              </a:spcBef>
            </a:pPr>
            <a:r>
              <a:rPr sz="2250" spc="13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6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85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175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pe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5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0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10" dirty="0">
                <a:solidFill>
                  <a:srgbClr val="163358"/>
                </a:solidFill>
                <a:latin typeface="Verdana"/>
                <a:cs typeface="Verdana"/>
              </a:rPr>
              <a:t>m</a:t>
            </a:r>
            <a:r>
              <a:rPr sz="2250" spc="33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95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p</a:t>
            </a:r>
            <a:r>
              <a:rPr sz="2250" spc="-125" dirty="0">
                <a:solidFill>
                  <a:srgbClr val="163358"/>
                </a:solidFill>
                <a:latin typeface="Verdana"/>
                <a:cs typeface="Verdana"/>
              </a:rPr>
              <a:t>k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375" dirty="0">
                <a:solidFill>
                  <a:srgbClr val="163358"/>
                </a:solidFill>
                <a:latin typeface="Verdana"/>
                <a:cs typeface="Verdana"/>
              </a:rPr>
              <a:t>,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ee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9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6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-10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250" spc="-85" dirty="0">
                <a:solidFill>
                  <a:srgbClr val="163358"/>
                </a:solidFill>
                <a:latin typeface="Verdana"/>
                <a:cs typeface="Verdana"/>
              </a:rPr>
              <a:t>y  </a:t>
            </a:r>
            <a:r>
              <a:rPr sz="2250" spc="-90" dirty="0">
                <a:solidFill>
                  <a:srgbClr val="163358"/>
                </a:solidFill>
                <a:latin typeface="Verdana"/>
                <a:cs typeface="Verdana"/>
              </a:rPr>
              <a:t>the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05" dirty="0">
                <a:solidFill>
                  <a:srgbClr val="163358"/>
                </a:solidFill>
                <a:latin typeface="Verdana"/>
                <a:cs typeface="Verdana"/>
              </a:rPr>
              <a:t>target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30" dirty="0">
                <a:solidFill>
                  <a:srgbClr val="163358"/>
                </a:solidFill>
                <a:latin typeface="Verdana"/>
                <a:cs typeface="Verdana"/>
              </a:rPr>
              <a:t>URL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and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85" dirty="0">
                <a:solidFill>
                  <a:srgbClr val="163358"/>
                </a:solidFill>
                <a:latin typeface="Verdana"/>
                <a:cs typeface="Verdana"/>
              </a:rPr>
              <a:t>traverse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00" dirty="0">
                <a:solidFill>
                  <a:srgbClr val="163358"/>
                </a:solidFill>
                <a:latin typeface="Verdana"/>
                <a:cs typeface="Verdana"/>
              </a:rPr>
              <a:t>through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90" dirty="0">
                <a:solidFill>
                  <a:srgbClr val="163358"/>
                </a:solidFill>
                <a:latin typeface="Verdana"/>
                <a:cs typeface="Verdana"/>
              </a:rPr>
              <a:t>the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85" dirty="0">
                <a:solidFill>
                  <a:srgbClr val="163358"/>
                </a:solidFill>
                <a:latin typeface="Verdana"/>
                <a:cs typeface="Verdana"/>
              </a:rPr>
              <a:t>HTML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05" dirty="0">
                <a:solidFill>
                  <a:srgbClr val="163358"/>
                </a:solidFill>
                <a:latin typeface="Verdana"/>
                <a:cs typeface="Verdana"/>
              </a:rPr>
              <a:t>tags, </a:t>
            </a:r>
            <a:r>
              <a:rPr sz="2250" spc="-78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250" spc="85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-25" dirty="0">
                <a:solidFill>
                  <a:srgbClr val="163358"/>
                </a:solidFill>
                <a:latin typeface="Verdana"/>
                <a:cs typeface="Verdana"/>
              </a:rPr>
              <a:t>g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h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b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9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m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10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b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v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375" dirty="0">
                <a:solidFill>
                  <a:srgbClr val="163358"/>
                </a:solidFill>
                <a:latin typeface="Verdana"/>
                <a:cs typeface="Verdana"/>
              </a:rPr>
              <a:t>.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000" y="4627475"/>
            <a:ext cx="7081520" cy="465518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900" spc="90" dirty="0">
                <a:solidFill>
                  <a:srgbClr val="163358"/>
                </a:solidFill>
                <a:latin typeface="Verdana"/>
                <a:cs typeface="Verdana"/>
              </a:rPr>
              <a:t>P</a:t>
            </a:r>
            <a:r>
              <a:rPr sz="2900" spc="225" dirty="0">
                <a:solidFill>
                  <a:srgbClr val="163358"/>
                </a:solidFill>
                <a:latin typeface="Verdana"/>
                <a:cs typeface="Verdana"/>
              </a:rPr>
              <a:t>Y</a:t>
            </a:r>
            <a:r>
              <a:rPr sz="2900" spc="19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900" spc="70" dirty="0">
                <a:solidFill>
                  <a:srgbClr val="163358"/>
                </a:solidFill>
                <a:latin typeface="Verdana"/>
                <a:cs typeface="Verdana"/>
              </a:rPr>
              <a:t>H</a:t>
            </a:r>
            <a:r>
              <a:rPr sz="2900" spc="14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900" spc="-50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900" spc="-29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900" spc="140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2900" spc="-350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900" spc="100" dirty="0">
                <a:solidFill>
                  <a:srgbClr val="163358"/>
                </a:solidFill>
                <a:latin typeface="Verdana"/>
                <a:cs typeface="Verdana"/>
              </a:rPr>
              <a:t>B</a:t>
            </a:r>
            <a:r>
              <a:rPr sz="2900" spc="-7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900" spc="16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900" spc="-7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900" spc="-350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900" spc="9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900" spc="155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900" spc="-29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900" spc="-7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900" spc="9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900" spc="145" dirty="0">
                <a:solidFill>
                  <a:srgbClr val="163358"/>
                </a:solidFill>
                <a:latin typeface="Verdana"/>
                <a:cs typeface="Verdana"/>
              </a:rPr>
              <a:t>Q</a:t>
            </a:r>
            <a:r>
              <a:rPr sz="2900" spc="125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900" spc="-350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900" spc="-7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900" spc="9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90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900" spc="-740" dirty="0">
                <a:solidFill>
                  <a:srgbClr val="163358"/>
                </a:solidFill>
                <a:latin typeface="Verdana"/>
                <a:cs typeface="Verdana"/>
              </a:rPr>
              <a:t>:</a:t>
            </a:r>
            <a:endParaRPr sz="2900">
              <a:latin typeface="Verdana"/>
              <a:cs typeface="Verdana"/>
            </a:endParaRPr>
          </a:p>
          <a:p>
            <a:pPr marL="12700" marR="5080">
              <a:lnSpc>
                <a:spcPct val="113900"/>
              </a:lnSpc>
              <a:spcBef>
                <a:spcPts val="2225"/>
              </a:spcBef>
            </a:pPr>
            <a:r>
              <a:rPr sz="2250" spc="95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m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95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h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0" dirty="0">
                <a:solidFill>
                  <a:srgbClr val="163358"/>
                </a:solidFill>
                <a:latin typeface="Verdana"/>
                <a:cs typeface="Verdana"/>
              </a:rPr>
              <a:t>P</a:t>
            </a:r>
            <a:r>
              <a:rPr sz="2250" spc="-125" dirty="0">
                <a:solidFill>
                  <a:srgbClr val="163358"/>
                </a:solidFill>
                <a:latin typeface="Verdana"/>
                <a:cs typeface="Verdana"/>
              </a:rPr>
              <a:t>y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h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10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b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9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q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10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60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210" dirty="0">
                <a:solidFill>
                  <a:srgbClr val="163358"/>
                </a:solidFill>
                <a:latin typeface="Verdana"/>
                <a:cs typeface="Verdana"/>
              </a:rPr>
              <a:t>x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175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2250" spc="-15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35" dirty="0">
                <a:solidFill>
                  <a:srgbClr val="163358"/>
                </a:solidFill>
                <a:latin typeface="Verdana"/>
                <a:cs typeface="Verdana"/>
              </a:rPr>
              <a:t>a  </a:t>
            </a:r>
            <a:r>
              <a:rPr sz="2250" spc="-10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10" dirty="0">
                <a:solidFill>
                  <a:srgbClr val="163358"/>
                </a:solidFill>
                <a:latin typeface="Verdana"/>
                <a:cs typeface="Verdana"/>
              </a:rPr>
              <a:t>m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10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m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35" dirty="0">
                <a:solidFill>
                  <a:srgbClr val="163358"/>
                </a:solidFill>
                <a:latin typeface="Verdana"/>
                <a:cs typeface="Verdana"/>
              </a:rPr>
              <a:t>z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10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10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95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p</a:t>
            </a:r>
            <a:r>
              <a:rPr sz="2250" spc="-125" dirty="0">
                <a:solidFill>
                  <a:srgbClr val="163358"/>
                </a:solidFill>
                <a:latin typeface="Verdana"/>
                <a:cs typeface="Verdana"/>
              </a:rPr>
              <a:t>k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-15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B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-10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250" spc="-50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95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p</a:t>
            </a:r>
            <a:r>
              <a:rPr sz="2250" spc="-365" dirty="0">
                <a:solidFill>
                  <a:srgbClr val="163358"/>
                </a:solidFill>
                <a:latin typeface="Verdana"/>
                <a:cs typeface="Verdana"/>
              </a:rPr>
              <a:t>,  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q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u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85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85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-375" dirty="0">
                <a:solidFill>
                  <a:srgbClr val="163358"/>
                </a:solidFill>
                <a:latin typeface="Verdana"/>
                <a:cs typeface="Verdana"/>
              </a:rPr>
              <a:t>,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10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95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-75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um</a:t>
            </a:r>
            <a:r>
              <a:rPr sz="2250" spc="-375" dirty="0">
                <a:solidFill>
                  <a:srgbClr val="163358"/>
                </a:solidFill>
                <a:latin typeface="Verdana"/>
                <a:cs typeface="Verdana"/>
              </a:rPr>
              <a:t>.</a:t>
            </a:r>
            <a:endParaRPr sz="225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9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7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900" spc="15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900" spc="19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900" spc="14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900" spc="-7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900" spc="-350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900" spc="-55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900" spc="80" dirty="0">
                <a:solidFill>
                  <a:srgbClr val="163358"/>
                </a:solidFill>
                <a:latin typeface="Verdana"/>
                <a:cs typeface="Verdana"/>
              </a:rPr>
              <a:t>G</a:t>
            </a:r>
            <a:r>
              <a:rPr sz="2900" spc="-29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900" spc="5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900" spc="16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900" spc="19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900" spc="170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900" spc="-29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900" spc="-350" dirty="0">
                <a:solidFill>
                  <a:srgbClr val="163358"/>
                </a:solidFill>
                <a:latin typeface="Verdana"/>
                <a:cs typeface="Verdana"/>
              </a:rPr>
              <a:t>I</a:t>
            </a:r>
            <a:r>
              <a:rPr sz="2900" spc="-50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900" spc="-29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900" spc="229" dirty="0">
                <a:solidFill>
                  <a:srgbClr val="163358"/>
                </a:solidFill>
                <a:latin typeface="Verdana"/>
                <a:cs typeface="Verdana"/>
              </a:rPr>
              <a:t>C</a:t>
            </a:r>
            <a:r>
              <a:rPr sz="2900" spc="15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900" spc="170" dirty="0">
                <a:solidFill>
                  <a:srgbClr val="163358"/>
                </a:solidFill>
                <a:latin typeface="Verdana"/>
                <a:cs typeface="Verdana"/>
              </a:rPr>
              <a:t>V</a:t>
            </a:r>
            <a:r>
              <a:rPr sz="2900" spc="-29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900" spc="145" dirty="0">
                <a:solidFill>
                  <a:srgbClr val="163358"/>
                </a:solidFill>
                <a:latin typeface="Verdana"/>
                <a:cs typeface="Verdana"/>
              </a:rPr>
              <a:t>FO</a:t>
            </a:r>
            <a:r>
              <a:rPr sz="2900" spc="-7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900" spc="140" dirty="0">
                <a:solidFill>
                  <a:srgbClr val="163358"/>
                </a:solidFill>
                <a:latin typeface="Verdana"/>
                <a:cs typeface="Verdana"/>
              </a:rPr>
              <a:t>M</a:t>
            </a:r>
            <a:r>
              <a:rPr sz="2900" spc="16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900" spc="195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900" spc="-740" dirty="0">
                <a:solidFill>
                  <a:srgbClr val="163358"/>
                </a:solidFill>
                <a:latin typeface="Verdana"/>
                <a:cs typeface="Verdana"/>
              </a:rPr>
              <a:t>:</a:t>
            </a:r>
            <a:endParaRPr sz="2900">
              <a:latin typeface="Verdana"/>
              <a:cs typeface="Verdana"/>
            </a:endParaRPr>
          </a:p>
          <a:p>
            <a:pPr marL="12700" marR="504825" algn="just">
              <a:lnSpc>
                <a:spcPct val="113900"/>
              </a:lnSpc>
              <a:spcBef>
                <a:spcPts val="1960"/>
              </a:spcBef>
            </a:pP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The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70" dirty="0">
                <a:solidFill>
                  <a:srgbClr val="163358"/>
                </a:solidFill>
                <a:latin typeface="Verdana"/>
                <a:cs typeface="Verdana"/>
              </a:rPr>
              <a:t>extracted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65" dirty="0">
                <a:solidFill>
                  <a:srgbClr val="163358"/>
                </a:solidFill>
                <a:latin typeface="Verdana"/>
                <a:cs typeface="Verdana"/>
              </a:rPr>
              <a:t>data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can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be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40" dirty="0">
                <a:solidFill>
                  <a:srgbClr val="163358"/>
                </a:solidFill>
                <a:latin typeface="Verdana"/>
                <a:cs typeface="Verdana"/>
              </a:rPr>
              <a:t>stored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90" dirty="0">
                <a:solidFill>
                  <a:srgbClr val="163358"/>
                </a:solidFill>
                <a:latin typeface="Verdana"/>
                <a:cs typeface="Verdana"/>
              </a:rPr>
              <a:t>in</a:t>
            </a:r>
            <a:r>
              <a:rPr sz="2250" spc="-229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120" dirty="0">
                <a:solidFill>
                  <a:srgbClr val="163358"/>
                </a:solidFill>
                <a:latin typeface="Verdana"/>
                <a:cs typeface="Verdana"/>
              </a:rPr>
              <a:t>CSV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40" dirty="0">
                <a:solidFill>
                  <a:srgbClr val="163358"/>
                </a:solidFill>
                <a:latin typeface="Verdana"/>
                <a:cs typeface="Verdana"/>
              </a:rPr>
              <a:t>format, </a:t>
            </a:r>
            <a:r>
              <a:rPr sz="2250" spc="-77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30" dirty="0">
                <a:solidFill>
                  <a:srgbClr val="163358"/>
                </a:solidFill>
                <a:latin typeface="Verdana"/>
                <a:cs typeface="Verdana"/>
              </a:rPr>
              <a:t>which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can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95" dirty="0">
                <a:solidFill>
                  <a:srgbClr val="163358"/>
                </a:solidFill>
                <a:latin typeface="Verdana"/>
                <a:cs typeface="Verdana"/>
              </a:rPr>
              <a:t>then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5" dirty="0">
                <a:solidFill>
                  <a:srgbClr val="163358"/>
                </a:solidFill>
                <a:latin typeface="Verdana"/>
                <a:cs typeface="Verdana"/>
              </a:rPr>
              <a:t>be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30" dirty="0">
                <a:solidFill>
                  <a:srgbClr val="163358"/>
                </a:solidFill>
                <a:latin typeface="Verdana"/>
                <a:cs typeface="Verdana"/>
              </a:rPr>
              <a:t>further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20" dirty="0">
                <a:solidFill>
                  <a:srgbClr val="163358"/>
                </a:solidFill>
                <a:latin typeface="Verdana"/>
                <a:cs typeface="Verdana"/>
              </a:rPr>
              <a:t>processed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0" dirty="0">
                <a:solidFill>
                  <a:srgbClr val="163358"/>
                </a:solidFill>
                <a:latin typeface="Verdana"/>
                <a:cs typeface="Verdana"/>
              </a:rPr>
              <a:t>using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85" dirty="0">
                <a:solidFill>
                  <a:srgbClr val="163358"/>
                </a:solidFill>
                <a:latin typeface="Verdana"/>
                <a:cs typeface="Verdana"/>
              </a:rPr>
              <a:t>other </a:t>
            </a:r>
            <a:r>
              <a:rPr sz="2250" spc="-780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oo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l</a:t>
            </a:r>
            <a:r>
              <a:rPr sz="2250" spc="90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114" dirty="0">
                <a:solidFill>
                  <a:srgbClr val="163358"/>
                </a:solidFill>
                <a:latin typeface="Verdana"/>
                <a:cs typeface="Verdana"/>
              </a:rPr>
              <a:t>n</a:t>
            </a:r>
            <a:r>
              <a:rPr sz="2250" spc="10" dirty="0">
                <a:solidFill>
                  <a:srgbClr val="163358"/>
                </a:solidFill>
                <a:latin typeface="Verdana"/>
                <a:cs typeface="Verdana"/>
              </a:rPr>
              <a:t>d</a:t>
            </a:r>
            <a:r>
              <a:rPr sz="2250" spc="-235" dirty="0">
                <a:solidFill>
                  <a:srgbClr val="163358"/>
                </a:solidFill>
                <a:latin typeface="Verdana"/>
                <a:cs typeface="Verdana"/>
              </a:rPr>
              <a:t> </a:t>
            </a:r>
            <a:r>
              <a:rPr sz="2250" spc="85" dirty="0">
                <a:solidFill>
                  <a:srgbClr val="163358"/>
                </a:solidFill>
                <a:latin typeface="Verdana"/>
                <a:cs typeface="Verdana"/>
              </a:rPr>
              <a:t>s</a:t>
            </a:r>
            <a:r>
              <a:rPr sz="2250" spc="55" dirty="0">
                <a:solidFill>
                  <a:srgbClr val="163358"/>
                </a:solidFill>
                <a:latin typeface="Verdana"/>
                <a:cs typeface="Verdana"/>
              </a:rPr>
              <a:t>o</a:t>
            </a:r>
            <a:r>
              <a:rPr sz="2250" spc="-100" dirty="0">
                <a:solidFill>
                  <a:srgbClr val="163358"/>
                </a:solidFill>
                <a:latin typeface="Verdana"/>
                <a:cs typeface="Verdana"/>
              </a:rPr>
              <a:t>f</a:t>
            </a:r>
            <a:r>
              <a:rPr sz="2250" spc="-160" dirty="0">
                <a:solidFill>
                  <a:srgbClr val="163358"/>
                </a:solidFill>
                <a:latin typeface="Verdana"/>
                <a:cs typeface="Verdana"/>
              </a:rPr>
              <a:t>t</a:t>
            </a:r>
            <a:r>
              <a:rPr sz="2250" spc="-20" dirty="0">
                <a:solidFill>
                  <a:srgbClr val="163358"/>
                </a:solidFill>
                <a:latin typeface="Verdana"/>
                <a:cs typeface="Verdana"/>
              </a:rPr>
              <a:t>w</a:t>
            </a:r>
            <a:r>
              <a:rPr sz="2250" spc="-55" dirty="0">
                <a:solidFill>
                  <a:srgbClr val="163358"/>
                </a:solidFill>
                <a:latin typeface="Verdana"/>
                <a:cs typeface="Verdana"/>
              </a:rPr>
              <a:t>a</a:t>
            </a:r>
            <a:r>
              <a:rPr sz="2250" spc="-220" dirty="0">
                <a:solidFill>
                  <a:srgbClr val="163358"/>
                </a:solidFill>
                <a:latin typeface="Verdana"/>
                <a:cs typeface="Verdana"/>
              </a:rPr>
              <a:t>r</a:t>
            </a:r>
            <a:r>
              <a:rPr sz="2250" dirty="0">
                <a:solidFill>
                  <a:srgbClr val="163358"/>
                </a:solidFill>
                <a:latin typeface="Verdana"/>
                <a:cs typeface="Verdana"/>
              </a:rPr>
              <a:t>e</a:t>
            </a:r>
            <a:r>
              <a:rPr sz="2250" spc="-375" dirty="0">
                <a:solidFill>
                  <a:srgbClr val="163358"/>
                </a:solidFill>
                <a:latin typeface="Verdana"/>
                <a:cs typeface="Verdana"/>
              </a:rPr>
              <a:t>.</a:t>
            </a:r>
            <a:endParaRPr sz="22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028700"/>
              <a:ext cx="8429624" cy="5495924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213394" y="7273664"/>
              <a:ext cx="10582274" cy="169544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503949" y="1170953"/>
              <a:ext cx="9782174" cy="535304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700" y="643005"/>
              <a:ext cx="15354299" cy="5333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57382" y="6429242"/>
              <a:ext cx="7248524" cy="385762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57797" y="1080792"/>
            <a:ext cx="9839324" cy="81248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7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366383" y="2488445"/>
            <a:ext cx="9555480" cy="4073525"/>
          </a:xfrm>
          <a:prstGeom prst="rect">
            <a:avLst/>
          </a:prstGeom>
        </p:spPr>
        <p:txBody>
          <a:bodyPr vert="horz" wrap="square" lIns="0" tIns="382905" rIns="0" bIns="0" rtlCol="0">
            <a:spAutoFit/>
          </a:bodyPr>
          <a:lstStyle/>
          <a:p>
            <a:pPr marL="12700" marR="5080" indent="1805305">
              <a:lnSpc>
                <a:spcPts val="14480"/>
              </a:lnSpc>
              <a:spcBef>
                <a:spcPts val="3015"/>
              </a:spcBef>
            </a:pPr>
            <a:r>
              <a:rPr sz="14500" spc="1760" dirty="0"/>
              <a:t>Happy </a:t>
            </a:r>
            <a:r>
              <a:rPr sz="14500" spc="1764" dirty="0"/>
              <a:t> </a:t>
            </a:r>
            <a:r>
              <a:rPr sz="14500" spc="2600" dirty="0"/>
              <a:t>E</a:t>
            </a:r>
            <a:r>
              <a:rPr sz="14500" spc="1240" dirty="0"/>
              <a:t>x</a:t>
            </a:r>
            <a:r>
              <a:rPr sz="14500" spc="-235" dirty="0"/>
              <a:t>t</a:t>
            </a:r>
            <a:r>
              <a:rPr sz="14500" spc="2230" dirty="0"/>
              <a:t>r</a:t>
            </a:r>
            <a:r>
              <a:rPr sz="14500" spc="1745" dirty="0"/>
              <a:t>a</a:t>
            </a:r>
            <a:r>
              <a:rPr sz="14500" spc="1415" dirty="0"/>
              <a:t>c</a:t>
            </a:r>
            <a:r>
              <a:rPr sz="14500" spc="-235" dirty="0"/>
              <a:t>t</a:t>
            </a:r>
            <a:r>
              <a:rPr sz="14500" spc="935" dirty="0"/>
              <a:t>i</a:t>
            </a:r>
            <a:r>
              <a:rPr sz="14500" spc="1275" dirty="0"/>
              <a:t>n</a:t>
            </a:r>
            <a:r>
              <a:rPr sz="14500" spc="1970" dirty="0"/>
              <a:t>g</a:t>
            </a:r>
            <a:r>
              <a:rPr sz="14500" spc="-1664" dirty="0"/>
              <a:t>!</a:t>
            </a:r>
            <a:endParaRPr sz="14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187</Words>
  <Application>Microsoft Office PowerPoint</Application>
  <PresentationFormat>Custom</PresentationFormat>
  <Paragraphs>25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Verdana</vt:lpstr>
      <vt:lpstr>Office Theme</vt:lpstr>
      <vt:lpstr>Python web  scraping:E-  commerce Data</vt:lpstr>
      <vt:lpstr>Python-based  Product  Scraping</vt:lpstr>
      <vt:lpstr>PowerPoint Presentation</vt:lpstr>
      <vt:lpstr>Data Extraction for E-Commerce  Giants</vt:lpstr>
      <vt:lpstr>Data Extraction from Flipkart</vt:lpstr>
      <vt:lpstr>PowerPoint Presentation</vt:lpstr>
      <vt:lpstr>PowerPoint Presentation</vt:lpstr>
      <vt:lpstr>PowerPoint Presentation</vt:lpstr>
      <vt:lpstr>Happy  Extracting!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Extracting eCommerce Data</dc:title>
  <dc:creator>Saksham Pandit</dc:creator>
  <cp:keywords>DAF0xxvBc9I,BAF0xx9vjRg</cp:keywords>
  <cp:lastModifiedBy>Parv Shrivastava</cp:lastModifiedBy>
  <cp:revision>6</cp:revision>
  <dcterms:created xsi:type="dcterms:W3CDTF">2023-12-13T18:06:18Z</dcterms:created>
  <dcterms:modified xsi:type="dcterms:W3CDTF">2024-04-21T06:52:45Z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2023-11-25T00:00:00Z</vt:filetime>
  </property>
  <property fmtid="{D5CDD505-2E9C-101B-9397-08002B2CF9AE}" pid="3" name="Creator">
    <vt:lpwstr>Canva</vt:lpwstr>
  </property>
  <property fmtid="{D5CDD505-2E9C-101B-9397-08002B2CF9AE}" pid="4" name="LastSaved">
    <vt:filetime>2023-12-13T00:00:00Z</vt:filetime>
  </property>
</Properties>
</file>